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handoutMasterIdLst>
    <p:handoutMasterId r:id="rId27"/>
  </p:handoutMasterIdLst>
  <p:sldIdLst>
    <p:sldId id="265" r:id="rId2"/>
    <p:sldId id="540" r:id="rId3"/>
    <p:sldId id="449" r:id="rId4"/>
    <p:sldId id="365" r:id="rId5"/>
    <p:sldId id="542" r:id="rId6"/>
    <p:sldId id="544" r:id="rId7"/>
    <p:sldId id="545" r:id="rId8"/>
    <p:sldId id="448" r:id="rId9"/>
    <p:sldId id="447" r:id="rId10"/>
    <p:sldId id="450" r:id="rId11"/>
    <p:sldId id="541" r:id="rId12"/>
    <p:sldId id="547" r:id="rId13"/>
    <p:sldId id="548" r:id="rId14"/>
    <p:sldId id="550" r:id="rId15"/>
    <p:sldId id="460" r:id="rId16"/>
    <p:sldId id="546" r:id="rId17"/>
    <p:sldId id="462" r:id="rId18"/>
    <p:sldId id="552" r:id="rId19"/>
    <p:sldId id="554" r:id="rId20"/>
    <p:sldId id="555" r:id="rId21"/>
    <p:sldId id="556" r:id="rId22"/>
    <p:sldId id="557" r:id="rId23"/>
    <p:sldId id="553" r:id="rId24"/>
    <p:sldId id="439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7" autoAdjust="0"/>
    <p:restoredTop sz="95541" autoAdjust="0"/>
  </p:normalViewPr>
  <p:slideViewPr>
    <p:cSldViewPr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4510DC-64CE-4A8F-9B5D-D6323E7CA1DB}" type="datetimeFigureOut">
              <a:rPr lang="en-US"/>
              <a:pPr>
                <a:defRPr/>
              </a:pPr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51EF7D-7D74-48D7-902B-816052AAE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10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3607AD-A206-4ABE-B973-0B36FAC8B6D4}" type="datetimeFigureOut">
              <a:rPr lang="en-US"/>
              <a:pPr>
                <a:defRPr/>
              </a:pPr>
              <a:t>11/7/2014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AC5CCE9-4667-459B-A2C0-B1DEF2BFB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16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D8DC31-F215-4215-8DC4-C7D32078700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8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33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7EF797-B633-4AF4-AB59-EC8D2513EEC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88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335E-335D-4FDA-AAC5-04ED7F239AC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1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33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49C978-2D25-4A32-8B04-3EBFA4BCBCC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62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33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49C978-2D25-4A32-8B04-3EBFA4BCBCC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34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335E-335D-4FDA-AAC5-04ED7F239AC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64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33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16343C-BD2E-45BD-A413-F39F6C962D2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69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33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49C978-2D25-4A32-8B04-3EBFA4BCBCC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20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33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CAD487-F899-4D5D-8D9D-AC24AAE9AC1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91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E7457-5D04-4035-A134-95BC575A839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88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7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732659-5D0E-44F2-91AF-5AFEA77587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6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33</a:t>
            </a:r>
          </a:p>
        </p:txBody>
      </p:sp>
      <p:sp>
        <p:nvSpPr>
          <p:cNvPr id="22835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D5B7B368-1FFC-400F-9339-6F53EF109DDD}" type="slidenum">
              <a:rPr lang="en-US" sz="1200">
                <a:latin typeface="Calibri" pitchFamily="34" charset="0"/>
              </a:rPr>
              <a:pPr algn="r" defTabSz="931863"/>
              <a:t>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16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7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732659-5D0E-44F2-91AF-5AFEA77587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17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7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732659-5D0E-44F2-91AF-5AFEA77587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43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7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732659-5D0E-44F2-91AF-5AFEA77587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20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7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732659-5D0E-44F2-91AF-5AFEA77587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87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7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732659-5D0E-44F2-91AF-5AFEA77587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8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4DF143-2D41-4623-9386-34666F3F557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7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0219F3-6BC3-4E30-99AE-A9259B840A0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3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335E-335D-4FDA-AAC5-04ED7F239A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6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335E-335D-4FDA-AAC5-04ED7F239A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6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266DED-35A3-43D4-B3D7-95DB19FE1D1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79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266DED-35A3-43D4-B3D7-95DB19FE1D1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7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33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D40F48-7D5D-4464-955E-97456EABACA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5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BD34972-B79B-466E-8406-42AB5DE2C194}" type="datetimeFigureOut">
              <a:rPr lang="en-US"/>
              <a:pPr>
                <a:defRPr/>
              </a:pPr>
              <a:t>11/7/2014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FE0F13-EEA5-40CD-AE46-1B0F497E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2623-4EF6-470C-9FB6-9DC7D2280A44}" type="datetimeFigureOut">
              <a:rPr lang="en-US"/>
              <a:pPr>
                <a:defRPr/>
              </a:pPr>
              <a:t>11/7/2014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D3A85-C4E2-423A-B792-D7EE6DE92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2F51-4189-4450-97D3-DF80902A26C6}" type="datetimeFigureOut">
              <a:rPr lang="en-US"/>
              <a:pPr>
                <a:defRPr/>
              </a:pPr>
              <a:t>11/7/2014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B1BA-DED3-4CD2-A4CE-46D122B38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AAEF-68ED-4A1B-BAF8-D90AC5247B03}" type="datetimeFigureOut">
              <a:rPr lang="en-US"/>
              <a:pPr>
                <a:defRPr/>
              </a:pPr>
              <a:t>11/7/2014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F9BB-0841-4346-B214-06AA8AAAD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56A318-8140-4C5B-BF4F-D7FCA554F971}" type="datetimeFigureOut">
              <a:rPr lang="en-US"/>
              <a:pPr>
                <a:defRPr/>
              </a:pPr>
              <a:t>11/7/2014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3DA0C1-9AE2-40C7-8F91-FFB28DDB1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5230-26D0-45D0-9D52-F6738D58C4CB}" type="datetimeFigureOut">
              <a:rPr lang="en-US"/>
              <a:pPr>
                <a:defRPr/>
              </a:pPr>
              <a:t>11/7/2014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AE84C-23F2-4C1F-BD7C-EE7940C37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799BBB-A8B9-4F75-AE1F-782553F1AD6B}" type="datetimeFigureOut">
              <a:rPr lang="en-US"/>
              <a:pPr>
                <a:defRPr/>
              </a:pPr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7C6DE2-D6EB-4642-B7F2-EA1FDB1D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FC0D-B094-4A1A-937F-B016D95C8432}" type="datetimeFigureOut">
              <a:rPr lang="en-US"/>
              <a:pPr>
                <a:defRPr/>
              </a:pPr>
              <a:t>11/7/2014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071C-90F4-4D3A-8936-894A33AB3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B01B8-4C49-4C78-8045-B6D281958DFD}" type="datetimeFigureOut">
              <a:rPr lang="en-US"/>
              <a:pPr>
                <a:defRPr/>
              </a:pPr>
              <a:t>11/7/2014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ACAF-16EC-48A8-9A40-CDF5E410C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AB95B7-E5C8-4318-B46B-C3F92BB9A554}" type="datetimeFigureOut">
              <a:rPr lang="en-US"/>
              <a:pPr>
                <a:defRPr/>
              </a:pPr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D6CC75-6D12-46A6-9B54-1508DFB4A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C791C2-F8E5-42D2-A39B-21E40B1A45B3}" type="datetimeFigureOut">
              <a:rPr lang="en-US"/>
              <a:pPr>
                <a:defRPr/>
              </a:pPr>
              <a:t>11/7/2014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2EA9CD-7748-4EED-9946-C8F98F89D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9A82F5E-2294-4681-9468-D24A19A01A0B}" type="datetimeFigureOut">
              <a:rPr lang="en-US"/>
              <a:pPr>
                <a:defRPr/>
              </a:pPr>
              <a:t>11/7/2014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A55DA6D-0A73-45DA-BD8D-E33FAA297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6" r:id="rId5"/>
    <p:sldLayoutId id="2147483741" r:id="rId6"/>
    <p:sldLayoutId id="2147483740" r:id="rId7"/>
    <p:sldLayoutId id="2147483747" r:id="rId8"/>
    <p:sldLayoutId id="2147483748" r:id="rId9"/>
    <p:sldLayoutId id="2147483739" r:id="rId10"/>
    <p:sldLayoutId id="214748373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685800" y="1686242"/>
            <a:ext cx="792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Arial Black" pitchFamily="34" charset="0"/>
              </a:rPr>
              <a:t>REMOTE SENSING OF MONTHLY</a:t>
            </a:r>
          </a:p>
          <a:p>
            <a:pPr algn="ctr"/>
            <a:r>
              <a:rPr lang="en-US" sz="2400" dirty="0">
                <a:solidFill>
                  <a:srgbClr val="008000"/>
                </a:solidFill>
                <a:latin typeface="Arial Black" pitchFamily="34" charset="0"/>
              </a:rPr>
              <a:t>EVAPOTRANSPIRATION</a:t>
            </a:r>
            <a:r>
              <a:rPr lang="en-US" sz="2400" dirty="0">
                <a:latin typeface="Arial Black" pitchFamily="34" charset="0"/>
              </a:rPr>
              <a:t> USING DATA FUSION </a:t>
            </a:r>
          </a:p>
          <a:p>
            <a:pPr algn="ctr"/>
            <a:r>
              <a:rPr lang="en-US" sz="2400" dirty="0">
                <a:latin typeface="Arial Black" pitchFamily="34" charset="0"/>
              </a:rPr>
              <a:t>NEAR DISNEY WILDERNESS PRESERVE</a:t>
            </a:r>
          </a:p>
        </p:txBody>
      </p:sp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676400" y="3515042"/>
            <a:ext cx="5562600" cy="90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Aaron Evans</a:t>
            </a:r>
          </a:p>
          <a:p>
            <a:pPr algn="ctr"/>
            <a:r>
              <a:rPr lang="en-US" sz="2400" dirty="0"/>
              <a:t>Nov. 8,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4"/>
          <p:cNvSpPr txBox="1">
            <a:spLocks noChangeArrowheads="1"/>
          </p:cNvSpPr>
          <p:nvPr/>
        </p:nvSpPr>
        <p:spPr bwMode="auto">
          <a:xfrm>
            <a:off x="0" y="1524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Arial Black" pitchFamily="34" charset="0"/>
              </a:rPr>
              <a:t>MODIS Operational ET Product</a:t>
            </a:r>
          </a:p>
        </p:txBody>
      </p:sp>
      <p:sp>
        <p:nvSpPr>
          <p:cNvPr id="33794" name="Content Placeholder 5"/>
          <p:cNvSpPr>
            <a:spLocks noGrp="1"/>
          </p:cNvSpPr>
          <p:nvPr>
            <p:ph idx="1"/>
          </p:nvPr>
        </p:nvSpPr>
        <p:spPr>
          <a:xfrm>
            <a:off x="762000" y="1066800"/>
            <a:ext cx="8077200" cy="25146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33796" name="Content Placeholder 5"/>
          <p:cNvSpPr txBox="1">
            <a:spLocks/>
          </p:cNvSpPr>
          <p:nvPr/>
        </p:nvSpPr>
        <p:spPr bwMode="auto">
          <a:xfrm>
            <a:off x="381000" y="2324100"/>
            <a:ext cx="838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700" dirty="0">
                <a:latin typeface="Lucida Sans Unicode" pitchFamily="34" charset="0"/>
              </a:rPr>
              <a:t>Complex Model -&gt; Assumes Many Parameters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700" dirty="0" smtClean="0">
                <a:latin typeface="Lucida Sans Unicode" pitchFamily="34" charset="0"/>
              </a:rPr>
              <a:t>11 Sets of Parameters for </a:t>
            </a:r>
            <a:r>
              <a:rPr lang="en-US" sz="2700" b="1" dirty="0" smtClean="0">
                <a:latin typeface="Lucida Sans Unicode" pitchFamily="34" charset="0"/>
              </a:rPr>
              <a:t>Only</a:t>
            </a:r>
            <a:r>
              <a:rPr lang="en-US" sz="2700" dirty="0" smtClean="0">
                <a:latin typeface="Lucida Sans Unicode" pitchFamily="34" charset="0"/>
              </a:rPr>
              <a:t> 11 </a:t>
            </a:r>
            <a:r>
              <a:rPr lang="en-US" sz="2700" dirty="0" smtClean="0">
                <a:latin typeface="Lucida Sans Unicode" pitchFamily="34" charset="0"/>
              </a:rPr>
              <a:t>Biome Types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700" dirty="0" smtClean="0">
                <a:latin typeface="Lucida Sans Unicode" pitchFamily="34" charset="0"/>
              </a:rPr>
              <a:t>Will These Work For Our Study Area?</a:t>
            </a:r>
            <a:endParaRPr lang="en-US" sz="2700" dirty="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 dirty="0">
              <a:latin typeface="Lucida Sans Unicode" pitchFamily="34" charset="0"/>
            </a:endParaRPr>
          </a:p>
        </p:txBody>
      </p:sp>
      <p:sp>
        <p:nvSpPr>
          <p:cNvPr id="33798" name="Content Placeholder 5"/>
          <p:cNvSpPr txBox="1">
            <a:spLocks/>
          </p:cNvSpPr>
          <p:nvPr/>
        </p:nvSpPr>
        <p:spPr bwMode="auto">
          <a:xfrm>
            <a:off x="1219200" y="1066800"/>
            <a:ext cx="73914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3200" b="1" dirty="0" smtClean="0">
                <a:latin typeface="Lucida Sans Unicode" pitchFamily="34" charset="0"/>
              </a:rPr>
              <a:t>MOD 16: Global </a:t>
            </a:r>
            <a:r>
              <a:rPr lang="en-US" sz="3200" b="1" dirty="0">
                <a:latin typeface="Lucida Sans Unicode" pitchFamily="34" charset="0"/>
              </a:rPr>
              <a:t>Actual ET (1 km)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 dirty="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 dirty="0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52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Arial Black" pitchFamily="34" charset="0"/>
              </a:rPr>
              <a:t>Thermal Remote Sensing</a:t>
            </a:r>
            <a:endParaRPr lang="en-US" sz="40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85800" y="1219200"/>
            <a:ext cx="55626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noProof="0" dirty="0" smtClean="0"/>
              <a:t>ET Strongly Related </a:t>
            </a:r>
            <a:r>
              <a:rPr lang="en-US" sz="2700" dirty="0" smtClean="0"/>
              <a:t>T</a:t>
            </a:r>
            <a:r>
              <a:rPr lang="en-US" sz="2700" noProof="0" dirty="0" smtClean="0"/>
              <a:t>o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700" dirty="0" smtClean="0">
                <a:solidFill>
                  <a:srgbClr val="FF0000"/>
                </a:solidFill>
              </a:rPr>
              <a:t>    </a:t>
            </a:r>
            <a:r>
              <a:rPr lang="en-US" sz="2700" dirty="0" smtClean="0"/>
              <a:t>Surface </a:t>
            </a:r>
            <a:r>
              <a:rPr lang="en-US" sz="2700" b="1" noProof="0" dirty="0" smtClean="0">
                <a:solidFill>
                  <a:srgbClr val="FF0000"/>
                </a:solidFill>
              </a:rPr>
              <a:t>Temperature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85800" y="2743200"/>
            <a:ext cx="8915400" cy="2667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Residual Method: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a, b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via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Calibration</a:t>
            </a:r>
            <a:endParaRPr kumimoji="0" lang="en-US" sz="27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42500" t="11719" r="28750" b="12500"/>
          <a:stretch>
            <a:fillRect/>
          </a:stretch>
        </p:blipFill>
        <p:spPr bwMode="auto">
          <a:xfrm>
            <a:off x="6400800" y="1194352"/>
            <a:ext cx="2541310" cy="535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3500" y="3349585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ET = A – H</a:t>
            </a: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H = a + b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3600" b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7902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4"/>
          <p:cNvSpPr txBox="1">
            <a:spLocks noChangeArrowheads="1"/>
          </p:cNvSpPr>
          <p:nvPr/>
        </p:nvSpPr>
        <p:spPr bwMode="auto">
          <a:xfrm>
            <a:off x="0" y="1524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Arial Black" pitchFamily="34" charset="0"/>
              </a:rPr>
              <a:t>Automated Calibration</a:t>
            </a:r>
            <a:endParaRPr lang="en-US" sz="40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4275" name="Content Placeholder 5"/>
          <p:cNvSpPr txBox="1">
            <a:spLocks/>
          </p:cNvSpPr>
          <p:nvPr/>
        </p:nvSpPr>
        <p:spPr bwMode="auto">
          <a:xfrm>
            <a:off x="2057400" y="860425"/>
            <a:ext cx="685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lnSpc>
                <a:spcPct val="124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700" dirty="0" smtClean="0">
                <a:latin typeface="Lucida Sans Unicode" pitchFamily="34" charset="0"/>
              </a:rPr>
              <a:t>Performed for </a:t>
            </a:r>
            <a:r>
              <a:rPr lang="en-US" sz="2700" b="1" dirty="0" smtClean="0">
                <a:latin typeface="Lucida Sans Unicode" pitchFamily="34" charset="0"/>
              </a:rPr>
              <a:t>LANDSAT</a:t>
            </a:r>
            <a:endParaRPr lang="en-US" sz="2200" b="1" dirty="0">
              <a:latin typeface="Lucida Sans Unicode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66510"/>
            <a:ext cx="6629400" cy="4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84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4"/>
          <p:cNvSpPr txBox="1">
            <a:spLocks noChangeArrowheads="1"/>
          </p:cNvSpPr>
          <p:nvPr/>
        </p:nvSpPr>
        <p:spPr bwMode="auto">
          <a:xfrm>
            <a:off x="0" y="1524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Arial Black" pitchFamily="34" charset="0"/>
              </a:rPr>
              <a:t>Dry Pixels</a:t>
            </a:r>
            <a:endParaRPr lang="en-US" sz="40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4275" name="Content Placeholder 5"/>
          <p:cNvSpPr txBox="1">
            <a:spLocks/>
          </p:cNvSpPr>
          <p:nvPr/>
        </p:nvSpPr>
        <p:spPr bwMode="auto">
          <a:xfrm>
            <a:off x="1752600" y="838200"/>
            <a:ext cx="685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lnSpc>
                <a:spcPct val="124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700" dirty="0" smtClean="0">
                <a:latin typeface="Lucida Sans Unicode" pitchFamily="34" charset="0"/>
              </a:rPr>
              <a:t>Performed for Every Image</a:t>
            </a:r>
            <a:endParaRPr lang="en-US" sz="2200" dirty="0">
              <a:latin typeface="Lucida Sans Unicod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28800"/>
            <a:ext cx="6262527" cy="426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6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724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352800" y="76200"/>
            <a:ext cx="2552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Arial Black" pitchFamily="34" charset="0"/>
              </a:rPr>
              <a:t>EF Maps</a:t>
            </a:r>
            <a:endParaRPr lang="en-US" sz="40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6959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April 2008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639" y="1600200"/>
            <a:ext cx="791896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951" y="1644596"/>
            <a:ext cx="5410200" cy="372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081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4"/>
          <p:cNvSpPr txBox="1">
            <a:spLocks noChangeArrowheads="1"/>
          </p:cNvSpPr>
          <p:nvPr/>
        </p:nvSpPr>
        <p:spPr bwMode="auto">
          <a:xfrm>
            <a:off x="533400" y="1524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Arial Black" pitchFamily="34" charset="0"/>
              </a:rPr>
              <a:t>Linearly Interpolated EF</a:t>
            </a:r>
            <a:endParaRPr lang="en-US" sz="40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2226" name="Content Placeholder 5"/>
          <p:cNvSpPr>
            <a:spLocks noGrp="1"/>
          </p:cNvSpPr>
          <p:nvPr>
            <p:ph idx="1"/>
          </p:nvPr>
        </p:nvSpPr>
        <p:spPr>
          <a:xfrm>
            <a:off x="-315036" y="1524000"/>
            <a:ext cx="9535236" cy="2209800"/>
          </a:xfrm>
        </p:spPr>
        <p:txBody>
          <a:bodyPr/>
          <a:lstStyle/>
          <a:p>
            <a:pPr>
              <a:lnSpc>
                <a:spcPct val="124000"/>
              </a:lnSpc>
            </a:pPr>
            <a:r>
              <a:rPr lang="en-US" dirty="0" smtClean="0"/>
              <a:t>16 Day Return + Clouds</a:t>
            </a:r>
            <a:r>
              <a:rPr lang="en-US" dirty="0"/>
              <a:t> </a:t>
            </a:r>
            <a:r>
              <a:rPr lang="en-US" dirty="0" smtClean="0"/>
              <a:t>= Poor Temporal Resolution</a:t>
            </a:r>
          </a:p>
          <a:p>
            <a:pPr lvl="1">
              <a:lnSpc>
                <a:spcPct val="124000"/>
              </a:lnSpc>
            </a:pPr>
            <a:endParaRPr lang="en-US" sz="2200" dirty="0" smtClean="0"/>
          </a:p>
        </p:txBody>
      </p:sp>
      <p:sp>
        <p:nvSpPr>
          <p:cNvPr id="52227" name="Content Placeholder 5"/>
          <p:cNvSpPr txBox="1">
            <a:spLocks/>
          </p:cNvSpPr>
          <p:nvPr/>
        </p:nvSpPr>
        <p:spPr bwMode="auto">
          <a:xfrm>
            <a:off x="1534236" y="860286"/>
            <a:ext cx="53237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3600" b="1" dirty="0">
                <a:latin typeface="Lucida Sans Unicode" pitchFamily="34" charset="0"/>
              </a:rPr>
              <a:t>LANDSAT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 dirty="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 dirty="0">
              <a:latin typeface="Lucida Sans Unicode" pitchFamily="34" charset="0"/>
            </a:endParaRPr>
          </a:p>
        </p:txBody>
      </p:sp>
      <p:pic>
        <p:nvPicPr>
          <p:cNvPr id="2050" name="Picture 2" descr="LANDSATLinearInterpEF_DailyETsatVsETtower_BelowNDVI_Grassland_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7843" r="7843" b="5882"/>
          <a:stretch>
            <a:fillRect/>
          </a:stretch>
        </p:blipFill>
        <p:spPr bwMode="auto">
          <a:xfrm>
            <a:off x="1676400" y="2133600"/>
            <a:ext cx="592281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4"/>
          <p:cNvSpPr txBox="1">
            <a:spLocks noChangeArrowheads="1"/>
          </p:cNvSpPr>
          <p:nvPr/>
        </p:nvSpPr>
        <p:spPr bwMode="auto">
          <a:xfrm>
            <a:off x="228600" y="762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Arial Black" pitchFamily="34" charset="0"/>
              </a:rPr>
              <a:t>MODIS TOO COARSE</a:t>
            </a:r>
            <a:endParaRPr lang="en-US" sz="40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54275" name="Content Placeholder 5"/>
          <p:cNvSpPr txBox="1">
            <a:spLocks/>
          </p:cNvSpPr>
          <p:nvPr/>
        </p:nvSpPr>
        <p:spPr bwMode="auto">
          <a:xfrm>
            <a:off x="762000" y="7620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lnSpc>
                <a:spcPct val="124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3600" b="1" dirty="0" smtClean="0">
                <a:latin typeface="Lucida Sans Unicode" pitchFamily="34" charset="0"/>
              </a:rPr>
              <a:t>MODIS</a:t>
            </a:r>
            <a:r>
              <a:rPr lang="en-US" sz="2700" dirty="0" smtClean="0">
                <a:latin typeface="Lucida Sans Unicode" pitchFamily="34" charset="0"/>
              </a:rPr>
              <a:t> has Daily Return</a:t>
            </a:r>
          </a:p>
          <a:p>
            <a:pPr marL="365125" indent="-255588">
              <a:lnSpc>
                <a:spcPct val="124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700" dirty="0" smtClean="0">
                <a:latin typeface="Lucida Sans Unicode" pitchFamily="34" charset="0"/>
              </a:rPr>
              <a:t>But Dry Pixels Don’t Exist at this Resolution</a:t>
            </a:r>
            <a:endParaRPr lang="en-US" sz="2200" dirty="0">
              <a:latin typeface="Lucida Sans Unicode" pitchFamily="34" charset="0"/>
            </a:endParaRPr>
          </a:p>
        </p:txBody>
      </p:sp>
      <p:pic>
        <p:nvPicPr>
          <p:cNvPr id="54276" name="Picture 2" descr="G:\Students\aevans26\Dissertation\AlligatorMethod\DataFusion\Disney\EnergyVsTemp_2004-05-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867400" y="3455939"/>
            <a:ext cx="34290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4078" indent="-514350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600" b="1" dirty="0">
                <a:solidFill>
                  <a:srgbClr val="FF0000"/>
                </a:solidFill>
                <a:latin typeface="+mn-lt"/>
                <a:cs typeface="+mn-cs"/>
              </a:rPr>
              <a:t>Need</a:t>
            </a:r>
          </a:p>
          <a:p>
            <a:pPr marL="624078" indent="-514350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600" b="1" dirty="0">
                <a:solidFill>
                  <a:srgbClr val="FF0000"/>
                </a:solidFill>
                <a:latin typeface="+mn-lt"/>
                <a:cs typeface="+mn-cs"/>
              </a:rPr>
              <a:t>LANDSAT</a:t>
            </a:r>
          </a:p>
          <a:p>
            <a:pPr marL="624078" indent="-514350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400" b="1" dirty="0">
                <a:latin typeface="+mn-lt"/>
                <a:cs typeface="+mn-cs"/>
              </a:rPr>
              <a:t>(120 m)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082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4"/>
          <p:cNvSpPr txBox="1">
            <a:spLocks noChangeArrowheads="1"/>
          </p:cNvSpPr>
          <p:nvPr/>
        </p:nvSpPr>
        <p:spPr bwMode="auto">
          <a:xfrm>
            <a:off x="533400" y="152400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Arial Black" pitchFamily="34" charset="0"/>
              </a:rPr>
              <a:t>Solution? Data Fusion</a:t>
            </a:r>
          </a:p>
        </p:txBody>
      </p:sp>
      <p:sp>
        <p:nvSpPr>
          <p:cNvPr id="56322" name="Content Placeholder 5"/>
          <p:cNvSpPr>
            <a:spLocks noGrp="1"/>
          </p:cNvSpPr>
          <p:nvPr>
            <p:ph idx="1"/>
          </p:nvPr>
        </p:nvSpPr>
        <p:spPr>
          <a:xfrm>
            <a:off x="533400" y="838200"/>
            <a:ext cx="8077200" cy="1828800"/>
          </a:xfrm>
        </p:spPr>
        <p:txBody>
          <a:bodyPr/>
          <a:lstStyle/>
          <a:p>
            <a:pPr>
              <a:lnSpc>
                <a:spcPct val="124000"/>
              </a:lnSpc>
            </a:pPr>
            <a:r>
              <a:rPr lang="en-US" dirty="0" smtClean="0"/>
              <a:t>Combine LANDSAT and MODIS</a:t>
            </a:r>
          </a:p>
          <a:p>
            <a:pPr>
              <a:lnSpc>
                <a:spcPct val="124000"/>
              </a:lnSpc>
            </a:pPr>
            <a:r>
              <a:rPr lang="en-US" dirty="0" smtClean="0"/>
              <a:t>Use LANDSAT “Pattern” and </a:t>
            </a:r>
            <a:r>
              <a:rPr lang="en-US" dirty="0"/>
              <a:t>MODIS “Change”</a:t>
            </a:r>
            <a:endParaRPr lang="en-US" dirty="0" smtClean="0"/>
          </a:p>
          <a:p>
            <a:pPr>
              <a:lnSpc>
                <a:spcPct val="124000"/>
              </a:lnSpc>
            </a:pPr>
            <a:endParaRPr lang="en-US" dirty="0" smtClean="0"/>
          </a:p>
          <a:p>
            <a:pPr lvl="1">
              <a:lnSpc>
                <a:spcPct val="124000"/>
              </a:lnSpc>
            </a:pPr>
            <a:endParaRPr lang="en-US" sz="2200" dirty="0" smtClean="0"/>
          </a:p>
        </p:txBody>
      </p:sp>
      <p:pic>
        <p:nvPicPr>
          <p:cNvPr id="5632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633783"/>
            <a:ext cx="58674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1295400" y="2157411"/>
            <a:ext cx="419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  </a:t>
            </a:r>
            <a:r>
              <a:rPr lang="en-US" sz="4000" b="1" dirty="0">
                <a:latin typeface="Symbol" pitchFamily="18" charset="2"/>
              </a:rPr>
              <a:t>D</a:t>
            </a:r>
            <a:r>
              <a:rPr lang="en-US" sz="4000" b="1" dirty="0"/>
              <a:t>M = M</a:t>
            </a:r>
            <a:r>
              <a:rPr lang="en-US" sz="4000" b="1" baseline="-25000" dirty="0"/>
              <a:t>1</a:t>
            </a:r>
            <a:r>
              <a:rPr lang="en-US" sz="4000" b="1" dirty="0"/>
              <a:t> – M</a:t>
            </a:r>
            <a:r>
              <a:rPr lang="en-US" sz="4000" b="1" baseline="-25000" dirty="0"/>
              <a:t>0</a:t>
            </a:r>
            <a:endParaRPr lang="en-US" sz="4000" b="1" dirty="0"/>
          </a:p>
          <a:p>
            <a:pPr algn="ctr"/>
            <a:r>
              <a:rPr lang="en-US" sz="4000" b="1" dirty="0"/>
              <a:t>    L</a:t>
            </a:r>
            <a:r>
              <a:rPr lang="en-US" sz="4000" b="1" baseline="-25000" dirty="0"/>
              <a:t>1</a:t>
            </a:r>
            <a:r>
              <a:rPr lang="en-US" sz="4000" b="1" dirty="0"/>
              <a:t> = L</a:t>
            </a:r>
            <a:r>
              <a:rPr lang="en-US" sz="4000" b="1" baseline="-25000" dirty="0"/>
              <a:t>0</a:t>
            </a:r>
            <a:r>
              <a:rPr lang="en-US" sz="4000" b="1" dirty="0"/>
              <a:t> + </a:t>
            </a:r>
            <a:r>
              <a:rPr lang="en-US" sz="4000" b="1" dirty="0">
                <a:latin typeface="Symbol" pitchFamily="18" charset="2"/>
              </a:rPr>
              <a:t>D</a:t>
            </a:r>
            <a:r>
              <a:rPr lang="en-US" sz="4000" b="1" dirty="0"/>
              <a:t>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34000" y="2787552"/>
            <a:ext cx="1579728" cy="103584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extBox 4"/>
          <p:cNvSpPr txBox="1">
            <a:spLocks noChangeArrowheads="1"/>
          </p:cNvSpPr>
          <p:nvPr/>
        </p:nvSpPr>
        <p:spPr bwMode="auto">
          <a:xfrm>
            <a:off x="0" y="22860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chemeClr val="accent1"/>
                </a:solidFill>
                <a:latin typeface="Arial Black" pitchFamily="34" charset="0"/>
              </a:rPr>
              <a:t>Similarity Fusion</a:t>
            </a:r>
          </a:p>
        </p:txBody>
      </p:sp>
      <p:pic>
        <p:nvPicPr>
          <p:cNvPr id="177154" name="Picture 7" descr="G:\Students\aevans26\SpatialDataAnalysis\TermProject\SlideShow\NeighborFuse.png"/>
          <p:cNvPicPr>
            <a:picLocks noChangeAspect="1" noChangeArrowheads="1"/>
          </p:cNvPicPr>
          <p:nvPr/>
        </p:nvPicPr>
        <p:blipFill>
          <a:blip r:embed="rId3"/>
          <a:srcRect l="8974" t="7616" r="40155" b="7816"/>
          <a:stretch>
            <a:fillRect/>
          </a:stretch>
        </p:blipFill>
        <p:spPr bwMode="auto">
          <a:xfrm>
            <a:off x="3124200" y="2819400"/>
            <a:ext cx="28956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5" name="Content Placeholder 1"/>
          <p:cNvSpPr txBox="1">
            <a:spLocks/>
          </p:cNvSpPr>
          <p:nvPr/>
        </p:nvSpPr>
        <p:spPr bwMode="auto">
          <a:xfrm>
            <a:off x="228600" y="1066800"/>
            <a:ext cx="8763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3200" dirty="0">
                <a:latin typeface="Lucida Sans Unicode" pitchFamily="34" charset="0"/>
              </a:rPr>
              <a:t>Find MODIS Block with Most Similar ET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3200" dirty="0">
                <a:latin typeface="Lucida Sans Unicode" pitchFamily="34" charset="0"/>
              </a:rPr>
              <a:t>Use Temp Change (</a:t>
            </a:r>
            <a:r>
              <a:rPr lang="en-US" sz="3200" dirty="0">
                <a:latin typeface="Symbol" pitchFamily="18" charset="2"/>
              </a:rPr>
              <a:t>D</a:t>
            </a:r>
            <a:r>
              <a:rPr lang="en-US" sz="3200" dirty="0">
                <a:latin typeface="Lucida Sans Unicode" pitchFamily="34" charset="0"/>
              </a:rPr>
              <a:t>M) from this Block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3200" b="1" dirty="0">
              <a:latin typeface="Lucida Sans Unicode" pitchFamily="34" charset="0"/>
            </a:endParaRP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3200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31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extBox 4"/>
          <p:cNvSpPr txBox="1">
            <a:spLocks noChangeArrowheads="1"/>
          </p:cNvSpPr>
          <p:nvPr/>
        </p:nvSpPr>
        <p:spPr bwMode="auto">
          <a:xfrm>
            <a:off x="1343167" y="143470"/>
            <a:ext cx="655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  <a:latin typeface="Arial Black" pitchFamily="34" charset="0"/>
              </a:rPr>
              <a:t>USGS Energy</a:t>
            </a:r>
            <a:endParaRPr lang="en-US" sz="54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3074" name="Picture 2" descr="GOE_Energy_MonthlyETsatVsETtower_BelowNDVI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5807" r="4546" b="3535"/>
          <a:stretch>
            <a:fillRect/>
          </a:stretch>
        </p:blipFill>
        <p:spPr bwMode="auto">
          <a:xfrm>
            <a:off x="1019317" y="1295400"/>
            <a:ext cx="7200900" cy="52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179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Box 4"/>
          <p:cNvSpPr txBox="1">
            <a:spLocks noChangeArrowheads="1"/>
          </p:cNvSpPr>
          <p:nvPr/>
        </p:nvSpPr>
        <p:spPr bwMode="auto">
          <a:xfrm>
            <a:off x="685800" y="152400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Arial Black" pitchFamily="34" charset="0"/>
              </a:rPr>
              <a:t>What is Evapotranspiration?</a:t>
            </a:r>
          </a:p>
        </p:txBody>
      </p:sp>
      <p:sp>
        <p:nvSpPr>
          <p:cNvPr id="227331" name="Content Placeholder 5"/>
          <p:cNvSpPr>
            <a:spLocks noGrp="1"/>
          </p:cNvSpPr>
          <p:nvPr>
            <p:ph idx="4294967295"/>
          </p:nvPr>
        </p:nvSpPr>
        <p:spPr>
          <a:xfrm>
            <a:off x="381000" y="990600"/>
            <a:ext cx="8458200" cy="4876800"/>
          </a:xfrm>
        </p:spPr>
        <p:txBody>
          <a:bodyPr/>
          <a:lstStyle/>
          <a:p>
            <a:pPr>
              <a:lnSpc>
                <a:spcPct val="124000"/>
              </a:lnSpc>
            </a:pPr>
            <a:r>
              <a:rPr lang="en-US" b="1" smtClean="0"/>
              <a:t>Evapotranspiration (ET)</a:t>
            </a:r>
            <a:r>
              <a:rPr lang="en-US" smtClean="0"/>
              <a:t>: Combination of Evaporation and Plant Transpiration</a:t>
            </a:r>
          </a:p>
          <a:p>
            <a:pPr>
              <a:lnSpc>
                <a:spcPct val="124000"/>
              </a:lnSpc>
            </a:pPr>
            <a:r>
              <a:rPr lang="en-US" b="1" smtClean="0"/>
              <a:t>Transpiration</a:t>
            </a:r>
            <a:r>
              <a:rPr lang="en-US" smtClean="0"/>
              <a:t>: Release of vapor from stomata </a:t>
            </a:r>
          </a:p>
          <a:p>
            <a:pPr>
              <a:buFont typeface="Wingdings 3" pitchFamily="18" charset="2"/>
              <a:buNone/>
            </a:pPr>
            <a:r>
              <a:rPr lang="en-US" smtClean="0"/>
              <a:t>	</a:t>
            </a:r>
          </a:p>
          <a:p>
            <a:pPr>
              <a:buFont typeface="Wingdings 3" pitchFamily="18" charset="2"/>
              <a:buNone/>
            </a:pPr>
            <a:r>
              <a:rPr lang="en-US" smtClean="0"/>
              <a:t>		</a:t>
            </a:r>
          </a:p>
        </p:txBody>
      </p:sp>
      <p:pic>
        <p:nvPicPr>
          <p:cNvPr id="227332" name="Picture 3" descr="G:\Students\aevans26\SpatialDataAnalysis\TermProject\SlideShow\E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37338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3" name="Picture 6" descr="stomataLea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048000"/>
            <a:ext cx="2667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extBox 4"/>
          <p:cNvSpPr txBox="1">
            <a:spLocks noChangeArrowheads="1"/>
          </p:cNvSpPr>
          <p:nvPr/>
        </p:nvSpPr>
        <p:spPr bwMode="auto">
          <a:xfrm>
            <a:off x="1343167" y="143470"/>
            <a:ext cx="655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  <a:latin typeface="Arial Black" pitchFamily="34" charset="0"/>
              </a:rPr>
              <a:t>USGS PET/RET</a:t>
            </a:r>
            <a:endParaRPr lang="en-US" sz="54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4098" name="Picture 2" descr="MonthlyPET_R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334" r="5875" b="5833"/>
          <a:stretch>
            <a:fillRect/>
          </a:stretch>
        </p:blipFill>
        <p:spPr bwMode="auto">
          <a:xfrm>
            <a:off x="975815" y="1295400"/>
            <a:ext cx="7287904" cy="526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288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extBox 4"/>
          <p:cNvSpPr txBox="1">
            <a:spLocks noChangeArrowheads="1"/>
          </p:cNvSpPr>
          <p:nvPr/>
        </p:nvSpPr>
        <p:spPr bwMode="auto">
          <a:xfrm>
            <a:off x="1343167" y="143470"/>
            <a:ext cx="655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  <a:latin typeface="Arial Black" pitchFamily="34" charset="0"/>
              </a:rPr>
              <a:t>MOD16</a:t>
            </a:r>
            <a:endParaRPr lang="en-US" sz="54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5122" name="Picture 2" descr="MOD16_MonthlyETsatVsETt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t="8511" r="6383" b="3546"/>
          <a:stretch>
            <a:fillRect/>
          </a:stretch>
        </p:blipFill>
        <p:spPr bwMode="auto">
          <a:xfrm>
            <a:off x="1066800" y="1384909"/>
            <a:ext cx="7153133" cy="51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086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extBox 4"/>
          <p:cNvSpPr txBox="1">
            <a:spLocks noChangeArrowheads="1"/>
          </p:cNvSpPr>
          <p:nvPr/>
        </p:nvSpPr>
        <p:spPr bwMode="auto">
          <a:xfrm>
            <a:off x="1343167" y="143470"/>
            <a:ext cx="655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  <a:latin typeface="Arial Black" pitchFamily="34" charset="0"/>
              </a:rPr>
              <a:t>FUSION</a:t>
            </a:r>
            <a:endParaRPr lang="en-US" sz="54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6146" name="Picture 2" descr="NoCap_Similar_w0_Missing_10_9day_BelowNDVI_TempVs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8081" r="7272" b="4646"/>
          <a:stretch>
            <a:fillRect/>
          </a:stretch>
        </p:blipFill>
        <p:spPr bwMode="auto">
          <a:xfrm>
            <a:off x="990600" y="1324650"/>
            <a:ext cx="7191233" cy="527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extBox 4"/>
          <p:cNvSpPr txBox="1">
            <a:spLocks noChangeArrowheads="1"/>
          </p:cNvSpPr>
          <p:nvPr/>
        </p:nvSpPr>
        <p:spPr bwMode="auto">
          <a:xfrm>
            <a:off x="1343167" y="143470"/>
            <a:ext cx="655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  <a:latin typeface="Arial Black" pitchFamily="34" charset="0"/>
              </a:rPr>
              <a:t>Bias/MAE Errors</a:t>
            </a:r>
            <a:endParaRPr lang="en-US" sz="54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7" y="3505200"/>
            <a:ext cx="800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763000" cy="1828800"/>
          </a:xfrm>
        </p:spPr>
        <p:txBody>
          <a:bodyPr/>
          <a:lstStyle/>
          <a:p>
            <a:pPr>
              <a:lnSpc>
                <a:spcPct val="124000"/>
              </a:lnSpc>
            </a:pPr>
            <a:r>
              <a:rPr lang="en-US" dirty="0" smtClean="0"/>
              <a:t>PET/RET has Positive </a:t>
            </a:r>
            <a:r>
              <a:rPr lang="en-US" dirty="0" smtClean="0"/>
              <a:t>Bias </a:t>
            </a:r>
            <a:endParaRPr lang="en-US" dirty="0" smtClean="0"/>
          </a:p>
          <a:p>
            <a:pPr>
              <a:lnSpc>
                <a:spcPct val="124000"/>
              </a:lnSpc>
            </a:pPr>
            <a:r>
              <a:rPr lang="en-US" dirty="0" smtClean="0"/>
              <a:t>MOD16 has Negative Bias</a:t>
            </a:r>
          </a:p>
          <a:p>
            <a:pPr>
              <a:lnSpc>
                <a:spcPct val="124000"/>
              </a:lnSpc>
            </a:pPr>
            <a:r>
              <a:rPr lang="en-US" dirty="0" smtClean="0"/>
              <a:t>Fusion has Small Bias But MAE Similar to MOD16</a:t>
            </a:r>
          </a:p>
          <a:p>
            <a:pPr>
              <a:lnSpc>
                <a:spcPct val="124000"/>
              </a:lnSpc>
            </a:pPr>
            <a:endParaRPr lang="en-US" dirty="0" smtClean="0"/>
          </a:p>
          <a:p>
            <a:pPr lvl="1">
              <a:lnSpc>
                <a:spcPct val="124000"/>
              </a:lnSpc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25211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extBox 4"/>
          <p:cNvSpPr txBox="1">
            <a:spLocks noChangeArrowheads="1"/>
          </p:cNvSpPr>
          <p:nvPr/>
        </p:nvSpPr>
        <p:spPr bwMode="auto">
          <a:xfrm>
            <a:off x="1371600" y="381000"/>
            <a:ext cx="655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chemeClr val="accent1"/>
                </a:solidFill>
                <a:latin typeface="Arial Black" pitchFamily="34" charset="0"/>
              </a:rPr>
              <a:t>QUESTIONS</a:t>
            </a:r>
          </a:p>
        </p:txBody>
      </p:sp>
      <p:pic>
        <p:nvPicPr>
          <p:cNvPr id="2160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76400"/>
            <a:ext cx="59436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381000" y="15240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Arial Black" pitchFamily="34" charset="0"/>
              </a:rPr>
              <a:t>ET vs. Precipitation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2057400" y="838200"/>
            <a:ext cx="7467600" cy="15240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mtClean="0"/>
              <a:t>Florida has Intermediate ET/P</a:t>
            </a:r>
          </a:p>
          <a:p>
            <a:pPr algn="ctr">
              <a:buFont typeface="Wingdings 3" pitchFamily="18" charset="2"/>
              <a:buNone/>
            </a:pPr>
            <a:r>
              <a:rPr lang="en-US" smtClean="0"/>
              <a:t>	</a:t>
            </a:r>
            <a:endParaRPr lang="en-US" sz="2400" smtClean="0"/>
          </a:p>
        </p:txBody>
      </p:sp>
      <p:grpSp>
        <p:nvGrpSpPr>
          <p:cNvPr id="21507" name="Group 13"/>
          <p:cNvGrpSpPr>
            <a:grpSpLocks/>
          </p:cNvGrpSpPr>
          <p:nvPr/>
        </p:nvGrpSpPr>
        <p:grpSpPr bwMode="auto">
          <a:xfrm>
            <a:off x="762000" y="1444625"/>
            <a:ext cx="7467600" cy="4575175"/>
            <a:chOff x="838200" y="1295400"/>
            <a:chExt cx="7467600" cy="4574658"/>
          </a:xfrm>
        </p:grpSpPr>
        <p:grpSp>
          <p:nvGrpSpPr>
            <p:cNvPr id="21508" name="Group 11"/>
            <p:cNvGrpSpPr>
              <a:grpSpLocks/>
            </p:cNvGrpSpPr>
            <p:nvPr/>
          </p:nvGrpSpPr>
          <p:grpSpPr bwMode="auto">
            <a:xfrm>
              <a:off x="1600200" y="1295400"/>
              <a:ext cx="6019800" cy="4574658"/>
              <a:chOff x="1600200" y="1295400"/>
              <a:chExt cx="6019800" cy="4574658"/>
            </a:xfrm>
          </p:grpSpPr>
          <p:pic>
            <p:nvPicPr>
              <p:cNvPr id="2151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32281" t="25247" r="7368" b="26590"/>
              <a:stretch>
                <a:fillRect/>
              </a:stretch>
            </p:blipFill>
            <p:spPr bwMode="auto">
              <a:xfrm>
                <a:off x="1600200" y="1828800"/>
                <a:ext cx="6019800" cy="4041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600200" y="1295400"/>
                <a:ext cx="6019800" cy="609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509" name="Content Placeholder 1"/>
            <p:cNvSpPr txBox="1">
              <a:spLocks/>
            </p:cNvSpPr>
            <p:nvPr/>
          </p:nvSpPr>
          <p:spPr bwMode="auto">
            <a:xfrm>
              <a:off x="838200" y="1371600"/>
              <a:ext cx="74676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 algn="ctr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None/>
              </a:pPr>
              <a:r>
                <a:rPr lang="en-US" sz="3600" b="1">
                  <a:latin typeface="Lucida Sans Unicode" pitchFamily="34" charset="0"/>
                </a:rPr>
                <a:t>30 yr ET/P</a:t>
              </a:r>
              <a:endParaRPr lang="en-US" sz="3600">
                <a:latin typeface="Lucida Sans Unicode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152400" y="15240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Arial Black" pitchFamily="34" charset="0"/>
              </a:rPr>
              <a:t>Energy Balance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1219200" y="3733800"/>
            <a:ext cx="7467600" cy="1524000"/>
          </a:xfrm>
        </p:spPr>
        <p:txBody>
          <a:bodyPr/>
          <a:lstStyle/>
          <a:p>
            <a:r>
              <a:rPr lang="en-US" smtClean="0"/>
              <a:t>A = Available Energy (Radiation)</a:t>
            </a:r>
          </a:p>
          <a:p>
            <a:r>
              <a:rPr lang="en-US" smtClean="0"/>
              <a:t>EF = Evaporative Fraction of Energy</a:t>
            </a:r>
            <a:endParaRPr lang="en-US" smtClean="0">
              <a:solidFill>
                <a:srgbClr val="008000"/>
              </a:solidFill>
            </a:endParaRPr>
          </a:p>
          <a:p>
            <a:pPr algn="ctr">
              <a:buFont typeface="Wingdings 3" pitchFamily="18" charset="2"/>
              <a:buNone/>
            </a:pPr>
            <a:r>
              <a:rPr lang="en-US" smtClean="0"/>
              <a:t>	</a:t>
            </a:r>
            <a:endParaRPr lang="en-US" sz="2400" smtClean="0"/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228600" y="3048000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Symbol" pitchFamily="18" charset="2"/>
              </a:rPr>
              <a:t>l </a:t>
            </a:r>
            <a:r>
              <a:rPr lang="en-US" sz="4000" b="1"/>
              <a:t>ET = EF A</a:t>
            </a:r>
            <a:endParaRPr lang="en-US" sz="400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914400"/>
            <a:ext cx="5491163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Content Placeholder 1"/>
          <p:cNvSpPr txBox="1">
            <a:spLocks/>
          </p:cNvSpPr>
          <p:nvPr/>
        </p:nvSpPr>
        <p:spPr bwMode="auto">
          <a:xfrm>
            <a:off x="1066800" y="4876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700" b="1">
                <a:latin typeface="Lucida Sans Unicode" pitchFamily="34" charset="0"/>
              </a:rPr>
              <a:t>Divide Problem Between Finding:</a:t>
            </a:r>
            <a:r>
              <a:rPr lang="en-US" sz="2700">
                <a:latin typeface="Lucida Sans Unicode" pitchFamily="34" charset="0"/>
              </a:rPr>
              <a:t>	</a:t>
            </a:r>
            <a:endParaRPr lang="en-US" sz="2400">
              <a:latin typeface="Lucida Sans Unicode" pitchFamily="34" charset="0"/>
            </a:endParaRPr>
          </a:p>
        </p:txBody>
      </p:sp>
      <p:sp>
        <p:nvSpPr>
          <p:cNvPr id="23558" name="Content Placeholder 1"/>
          <p:cNvSpPr txBox="1">
            <a:spLocks/>
          </p:cNvSpPr>
          <p:nvPr/>
        </p:nvSpPr>
        <p:spPr bwMode="auto">
          <a:xfrm>
            <a:off x="3048000" y="53340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700" b="1">
                <a:latin typeface="Lucida Sans Unicode" pitchFamily="34" charset="0"/>
              </a:rPr>
              <a:t>1) Energy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700" b="1">
                <a:latin typeface="Lucida Sans Unicode" pitchFamily="34" charset="0"/>
              </a:rPr>
              <a:t>2) EF </a:t>
            </a:r>
            <a:r>
              <a:rPr lang="en-US" sz="2700">
                <a:latin typeface="Lucida Sans Unicode" pitchFamily="34" charset="0"/>
              </a:rPr>
              <a:t>	</a:t>
            </a:r>
            <a:endParaRPr lang="en-US" sz="2400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Arial Black" pitchFamily="34" charset="0"/>
              </a:rPr>
              <a:t>Disney Wilderness Preserve</a:t>
            </a:r>
            <a:endParaRPr lang="en-US" sz="40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724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61" y="1066800"/>
            <a:ext cx="3421039" cy="5210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467" y="1981200"/>
            <a:ext cx="4440533" cy="333040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191000" y="990600"/>
            <a:ext cx="4876800" cy="158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Mostly Grass</a:t>
            </a:r>
          </a:p>
          <a:p>
            <a:r>
              <a:rPr lang="en-US" dirty="0" smtClean="0"/>
              <a:t>Shallow Water Table</a:t>
            </a:r>
            <a:endParaRPr lang="en-US" dirty="0"/>
          </a:p>
          <a:p>
            <a:pPr marL="109537" indent="0">
              <a:buNone/>
            </a:pPr>
            <a:endParaRPr lang="en-US" dirty="0" smtClean="0"/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4191000" y="5407088"/>
            <a:ext cx="4724400" cy="9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None/>
            </a:pPr>
            <a:r>
              <a:rPr lang="en-US" dirty="0" smtClean="0"/>
              <a:t>Chosen Because It Has </a:t>
            </a:r>
          </a:p>
          <a:p>
            <a:pPr marL="109537" indent="0" algn="ctr">
              <a:buNone/>
            </a:pPr>
            <a:r>
              <a:rPr lang="en-US" dirty="0" smtClean="0"/>
              <a:t>Flux Towers</a:t>
            </a:r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63922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Arial Black" pitchFamily="34" charset="0"/>
              </a:rPr>
              <a:t>Flux Tower Monthly ET</a:t>
            </a:r>
            <a:endParaRPr lang="en-US" sz="40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724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848600" cy="317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43867" y="1066800"/>
            <a:ext cx="860013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2000-2011</a:t>
            </a:r>
            <a:r>
              <a:rPr lang="en-US" dirty="0"/>
              <a:t>: USGS measured ET via</a:t>
            </a:r>
          </a:p>
          <a:p>
            <a:pPr marL="109537" indent="0">
              <a:buNone/>
            </a:pPr>
            <a:r>
              <a:rPr lang="en-US" dirty="0"/>
              <a:t>   </a:t>
            </a:r>
            <a:r>
              <a:rPr lang="en-US" dirty="0" smtClean="0"/>
              <a:t>     </a:t>
            </a:r>
            <a:r>
              <a:rPr lang="en-US" b="1" dirty="0" smtClean="0"/>
              <a:t>Eddy </a:t>
            </a:r>
            <a:r>
              <a:rPr lang="en-US" b="1" dirty="0"/>
              <a:t>Covariance Method</a:t>
            </a:r>
          </a:p>
          <a:p>
            <a:r>
              <a:rPr lang="en-US" dirty="0" smtClean="0"/>
              <a:t>2006-2007: Very Dry Years</a:t>
            </a:r>
          </a:p>
          <a:p>
            <a:pPr marL="109537" indent="0">
              <a:buNone/>
            </a:pPr>
            <a:endParaRPr lang="en-US" dirty="0" smtClean="0"/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42302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4"/>
          <p:cNvSpPr txBox="1">
            <a:spLocks noChangeArrowheads="1"/>
          </p:cNvSpPr>
          <p:nvPr/>
        </p:nvSpPr>
        <p:spPr bwMode="auto">
          <a:xfrm>
            <a:off x="152400" y="22860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Arial Black" pitchFamily="34" charset="0"/>
              </a:rPr>
              <a:t>OBJECTIVE</a:t>
            </a:r>
            <a:endParaRPr lang="en-US" sz="40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5604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4953000"/>
          </a:xfrm>
        </p:spPr>
        <p:txBody>
          <a:bodyPr/>
          <a:lstStyle/>
          <a:p>
            <a:r>
              <a:rPr lang="en-US" dirty="0" smtClean="0"/>
              <a:t>Use Remote Sensing to Estimate </a:t>
            </a:r>
            <a:r>
              <a:rPr lang="en-US" b="1" dirty="0" smtClean="0"/>
              <a:t>Monthly ET </a:t>
            </a:r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 smtClean="0"/>
              <a:t>  Over Multi Year Period</a:t>
            </a:r>
          </a:p>
          <a:p>
            <a:pPr marL="109537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Validate Against Flux Tower</a:t>
            </a:r>
          </a:p>
        </p:txBody>
      </p:sp>
    </p:spTree>
    <p:extLst>
      <p:ext uri="{BB962C8B-B14F-4D97-AF65-F5344CB8AC3E}">
        <p14:creationId xmlns:p14="http://schemas.microsoft.com/office/powerpoint/2010/main" val="1161291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4"/>
          <p:cNvSpPr txBox="1">
            <a:spLocks noChangeArrowheads="1"/>
          </p:cNvSpPr>
          <p:nvPr/>
        </p:nvSpPr>
        <p:spPr bwMode="auto">
          <a:xfrm>
            <a:off x="152400" y="22860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Arial Black" pitchFamily="34" charset="0"/>
              </a:rPr>
              <a:t>USGS PET Maps</a:t>
            </a:r>
          </a:p>
        </p:txBody>
      </p:sp>
      <p:sp>
        <p:nvSpPr>
          <p:cNvPr id="25602" name="Content Placeholder 1"/>
          <p:cNvSpPr txBox="1">
            <a:spLocks/>
          </p:cNvSpPr>
          <p:nvPr/>
        </p:nvSpPr>
        <p:spPr bwMode="auto">
          <a:xfrm>
            <a:off x="381000" y="5257800"/>
            <a:ext cx="502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1200" dirty="0">
                <a:latin typeface="Lucida Sans Unicode" pitchFamily="34" charset="0"/>
              </a:rPr>
              <a:t>from: https://eros.usgs.gov/doi-remote-sensing-activities 	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 l="32623" t="24039" r="23633" b="25000"/>
          <a:stretch>
            <a:fillRect/>
          </a:stretch>
        </p:blipFill>
        <p:spPr bwMode="auto">
          <a:xfrm>
            <a:off x="457200" y="1143000"/>
            <a:ext cx="449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Content Placeholder 1"/>
          <p:cNvSpPr>
            <a:spLocks noGrp="1"/>
          </p:cNvSpPr>
          <p:nvPr>
            <p:ph idx="1"/>
          </p:nvPr>
        </p:nvSpPr>
        <p:spPr>
          <a:xfrm>
            <a:off x="4953000" y="1143000"/>
            <a:ext cx="4191000" cy="4953000"/>
          </a:xfrm>
        </p:spPr>
        <p:txBody>
          <a:bodyPr/>
          <a:lstStyle/>
          <a:p>
            <a:r>
              <a:rPr lang="en-US" dirty="0" smtClean="0"/>
              <a:t>USGS has produced </a:t>
            </a:r>
          </a:p>
          <a:p>
            <a:pPr>
              <a:buFont typeface="Wingdings 3" pitchFamily="18" charset="2"/>
              <a:buNone/>
            </a:pPr>
            <a:r>
              <a:rPr lang="en-US" dirty="0" smtClean="0"/>
              <a:t>   2 km </a:t>
            </a:r>
            <a:r>
              <a:rPr lang="en-US" dirty="0" smtClean="0"/>
              <a:t>maps</a:t>
            </a:r>
            <a:r>
              <a:rPr lang="en-US" dirty="0"/>
              <a:t> </a:t>
            </a:r>
            <a:r>
              <a:rPr lang="en-US" dirty="0" smtClean="0"/>
              <a:t>from</a:t>
            </a:r>
          </a:p>
          <a:p>
            <a:pPr>
              <a:buFont typeface="Wingdings 3" pitchFamily="18" charset="2"/>
              <a:buNone/>
            </a:pPr>
            <a:r>
              <a:rPr lang="en-US" dirty="0" smtClean="0"/>
              <a:t>	 </a:t>
            </a:r>
            <a:r>
              <a:rPr lang="en-US" b="1" dirty="0" smtClean="0"/>
              <a:t>GOES/FAWN</a:t>
            </a:r>
            <a:endParaRPr lang="en-US" b="1" dirty="0" smtClean="0"/>
          </a:p>
          <a:p>
            <a:pPr>
              <a:buFont typeface="Wingdings 3" pitchFamily="18" charset="2"/>
              <a:buNone/>
            </a:pPr>
            <a:endParaRPr lang="en-US" dirty="0" smtClean="0"/>
          </a:p>
          <a:p>
            <a:pPr>
              <a:buFont typeface="Wingdings 3" pitchFamily="18" charset="2"/>
              <a:buNone/>
            </a:pPr>
            <a:r>
              <a:rPr lang="en-US" dirty="0" smtClean="0"/>
              <a:t>   Available </a:t>
            </a:r>
            <a:r>
              <a:rPr lang="en-US" dirty="0" smtClean="0"/>
              <a:t>Energy</a:t>
            </a:r>
          </a:p>
          <a:p>
            <a:pPr>
              <a:buFont typeface="Wingdings 3" pitchFamily="18" charset="2"/>
              <a:buNone/>
            </a:pPr>
            <a:r>
              <a:rPr lang="en-US" dirty="0" smtClean="0"/>
              <a:t>(Accounts for </a:t>
            </a:r>
            <a:r>
              <a:rPr lang="en-US" b="1" dirty="0" smtClean="0"/>
              <a:t>CLOUDS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Font typeface="Wingdings 3" pitchFamily="18" charset="2"/>
              <a:buNone/>
            </a:pPr>
            <a:r>
              <a:rPr lang="en-US" dirty="0" smtClean="0">
                <a:sym typeface="Wingdings" pitchFamily="2" charset="2"/>
              </a:rPr>
              <a:t>	 </a:t>
            </a:r>
            <a:r>
              <a:rPr lang="en-US" dirty="0" smtClean="0"/>
              <a:t>“Potential” ET</a:t>
            </a:r>
          </a:p>
          <a:p>
            <a:pPr>
              <a:buFont typeface="Wingdings 3" pitchFamily="18" charset="2"/>
              <a:buNone/>
            </a:pPr>
            <a:endParaRPr lang="en-US" dirty="0" smtClean="0"/>
          </a:p>
          <a:p>
            <a:r>
              <a:rPr lang="en-US" dirty="0" smtClean="0"/>
              <a:t>Not “Actual” ET</a:t>
            </a:r>
          </a:p>
          <a:p>
            <a:pPr lvl="1">
              <a:buFont typeface="Verdana" pitchFamily="34" charset="0"/>
              <a:buNone/>
            </a:pPr>
            <a:r>
              <a:rPr lang="en-US" dirty="0" smtClean="0"/>
              <a:t>   Depends on Water/Vegetation</a:t>
            </a:r>
          </a:p>
          <a:p>
            <a:pPr lvl="1">
              <a:buFont typeface="Verdana" pitchFamily="34" charset="0"/>
              <a:buNone/>
            </a:pPr>
            <a:r>
              <a:rPr lang="en-US" dirty="0" smtClean="0"/>
              <a:t>	Availability	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4"/>
          <p:cNvSpPr txBox="1">
            <a:spLocks noChangeArrowheads="1"/>
          </p:cNvSpPr>
          <p:nvPr/>
        </p:nvSpPr>
        <p:spPr bwMode="auto">
          <a:xfrm>
            <a:off x="685800" y="152400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Arial Black" pitchFamily="34" charset="0"/>
              </a:rPr>
              <a:t>Actual ET</a:t>
            </a:r>
          </a:p>
        </p:txBody>
      </p:sp>
      <p:sp>
        <p:nvSpPr>
          <p:cNvPr id="29698" name="Content Placeholder 5"/>
          <p:cNvSpPr>
            <a:spLocks noGrp="1"/>
          </p:cNvSpPr>
          <p:nvPr>
            <p:ph idx="1"/>
          </p:nvPr>
        </p:nvSpPr>
        <p:spPr>
          <a:xfrm>
            <a:off x="533400" y="990600"/>
            <a:ext cx="8382000" cy="5715000"/>
          </a:xfrm>
        </p:spPr>
        <p:txBody>
          <a:bodyPr/>
          <a:lstStyle/>
          <a:p>
            <a:r>
              <a:rPr lang="en-US" dirty="0" smtClean="0"/>
              <a:t>Produce </a:t>
            </a:r>
            <a:r>
              <a:rPr lang="en-US" dirty="0" smtClean="0"/>
              <a:t>“</a:t>
            </a:r>
            <a:r>
              <a:rPr lang="en-US" dirty="0" smtClean="0"/>
              <a:t>Actual” ET maps </a:t>
            </a:r>
          </a:p>
          <a:p>
            <a:endParaRPr lang="en-US" dirty="0" smtClean="0"/>
          </a:p>
          <a:p>
            <a:r>
              <a:rPr lang="en-US" dirty="0" smtClean="0"/>
              <a:t>Produce </a:t>
            </a:r>
            <a:r>
              <a:rPr lang="en-US" dirty="0" smtClean="0"/>
              <a:t>EF </a:t>
            </a:r>
            <a:r>
              <a:rPr lang="en-US" dirty="0" smtClean="0"/>
              <a:t>maps using </a:t>
            </a:r>
            <a:r>
              <a:rPr lang="en-US" b="1" dirty="0" smtClean="0"/>
              <a:t>LANDSAT </a:t>
            </a:r>
          </a:p>
          <a:p>
            <a:pPr marL="109537" indent="0">
              <a:buNone/>
            </a:pPr>
            <a:r>
              <a:rPr lang="en-US" dirty="0" smtClean="0"/>
              <a:t>   -&gt; multiply by USGS </a:t>
            </a:r>
            <a:r>
              <a:rPr lang="en-US" dirty="0" smtClean="0"/>
              <a:t>Daily </a:t>
            </a:r>
            <a:r>
              <a:rPr lang="en-US" dirty="0" smtClean="0"/>
              <a:t>Available Energy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82740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10011</TotalTime>
  <Words>398</Words>
  <Application>Microsoft Office PowerPoint</Application>
  <PresentationFormat>On-screen Show (4:3)</PresentationFormat>
  <Paragraphs>145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Lucida Sans Unicode</vt:lpstr>
      <vt:lpstr>Symbol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geo-admin</dc:creator>
  <cp:lastModifiedBy>Aaron Evans</cp:lastModifiedBy>
  <cp:revision>1056</cp:revision>
  <dcterms:created xsi:type="dcterms:W3CDTF">2012-03-21T16:19:55Z</dcterms:created>
  <dcterms:modified xsi:type="dcterms:W3CDTF">2014-11-08T04:13:27Z</dcterms:modified>
</cp:coreProperties>
</file>